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485" r:id="rId2"/>
    <p:sldId id="396" r:id="rId3"/>
    <p:sldId id="397" r:id="rId4"/>
    <p:sldId id="499" r:id="rId5"/>
    <p:sldId id="508" r:id="rId6"/>
    <p:sldId id="509" r:id="rId7"/>
    <p:sldId id="503" r:id="rId8"/>
    <p:sldId id="501" r:id="rId9"/>
    <p:sldId id="507" r:id="rId10"/>
    <p:sldId id="511" r:id="rId11"/>
    <p:sldId id="516" r:id="rId12"/>
    <p:sldId id="525" r:id="rId13"/>
    <p:sldId id="522" r:id="rId14"/>
    <p:sldId id="517" r:id="rId15"/>
    <p:sldId id="513" r:id="rId16"/>
    <p:sldId id="526" r:id="rId17"/>
    <p:sldId id="283" r:id="rId18"/>
    <p:sldId id="510" r:id="rId19"/>
    <p:sldId id="512" r:id="rId20"/>
    <p:sldId id="514" r:id="rId21"/>
    <p:sldId id="290" r:id="rId22"/>
    <p:sldId id="497" r:id="rId23"/>
    <p:sldId id="518" r:id="rId24"/>
  </p:sldIdLst>
  <p:sldSz cx="12192000" cy="6858000"/>
  <p:notesSz cx="6858000" cy="9144000"/>
  <p:embeddedFontLs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99"/>
            <p14:sldId id="508"/>
            <p14:sldId id="509"/>
            <p14:sldId id="503"/>
            <p14:sldId id="501"/>
            <p14:sldId id="507"/>
            <p14:sldId id="511"/>
            <p14:sldId id="516"/>
            <p14:sldId id="525"/>
            <p14:sldId id="522"/>
            <p14:sldId id="517"/>
            <p14:sldId id="513"/>
            <p14:sldId id="526"/>
            <p14:sldId id="283"/>
            <p14:sldId id="510"/>
            <p14:sldId id="512"/>
            <p14:sldId id="514"/>
            <p14:sldId id="290"/>
            <p14:sldId id="497"/>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0796-9087-4577-8DE3-1F1950A6BD3A}" v="4" dt="2022-09-20T21:02:4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7" autoAdjust="0"/>
    <p:restoredTop sz="80632" autoAdjust="0"/>
  </p:normalViewPr>
  <p:slideViewPr>
    <p:cSldViewPr snapToGrid="0">
      <p:cViewPr varScale="1">
        <p:scale>
          <a:sx n="60" d="100"/>
          <a:sy n="60" d="100"/>
        </p:scale>
        <p:origin x="84" y="36"/>
      </p:cViewPr>
      <p:guideLst/>
    </p:cSldViewPr>
  </p:slideViewPr>
  <p:notesTextViewPr>
    <p:cViewPr>
      <p:scale>
        <a:sx n="100" d="100"/>
        <a:sy n="100" d="100"/>
      </p:scale>
      <p:origin x="0" y="0"/>
    </p:cViewPr>
  </p:notesTextViewPr>
  <p:sorterViewPr>
    <p:cViewPr varScale="1">
      <p:scale>
        <a:sx n="1" d="1"/>
        <a:sy n="1" d="1"/>
      </p:scale>
      <p:origin x="0" y="-8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Construction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5FC1-0748-818C-B9AFA8EEC3B5}"/>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Relative Cost to Fix Defect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iterative process takes a waterfall, and it basically just says: “Hey, split up your huge project into smaller projects, deliver each of those projects in one iteration of a waterfall”</a:t>
            </a:r>
          </a:p>
          <a:p>
            <a:endParaRPr lang="en-GB" altLang="en-US" dirty="0"/>
          </a:p>
          <a:p>
            <a:r>
              <a:rPr lang="en-GB" altLang="en-US" dirty="0"/>
              <a:t>Core idea: System requirements ALWAYS evolve in the course of a project so process iteration where earlier stages are reworked is always part of the process for large systems.</a:t>
            </a:r>
          </a:p>
          <a:p>
            <a:endParaRPr lang="en-GB" altLang="en-US" sz="1200"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pr</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These values are a direct response to the waterfall processes. </a:t>
            </a: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for the next two lessons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lot of different variants of </a:t>
            </a:r>
            <a:r>
              <a:rPr lang="en-US" sz="1200" b="0" i="0" u="none" strike="noStrike" kern="1200">
                <a:solidFill>
                  <a:schemeClr val="tx1"/>
                </a:solidFill>
                <a:effectLst/>
                <a:latin typeface="+mn-lt"/>
                <a:ea typeface="+mn-ea"/>
                <a:cs typeface="+mn-cs"/>
              </a:rPr>
              <a:t>“Agile”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814092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If you build a process that can have an “agile” response to shifting requirements, you are also probably building one that can tolerate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177328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98642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Toyota production system (TPS)</a:t>
            </a:r>
          </a:p>
          <a:p>
            <a:pPr defTabSz="914400">
              <a:lnSpc>
                <a:spcPct val="100000"/>
              </a:lnSpc>
              <a:defRPr sz="1200">
                <a:latin typeface="Calibri"/>
                <a:ea typeface="Calibri"/>
                <a:cs typeface="Calibri"/>
                <a:sym typeface="Calibri"/>
              </a:defRPr>
            </a:pPr>
            <a:r>
              <a:rPr dirty="0"/>
              <a:t>“Every worker is responsible for the whole production line” – What do you do if you see a defective door go by? If you aren’t the QA inspector you do NOTHING. In TPS, you see that happen and you pull the cord to SHUT IT ALL DOWN AND FIGURE OUT HOW TO DO IT BETTER</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We think that this is the most important/impactful part of agile. It is easy to say that you are “doing agile” by not planning a lot up front. But: must have a process solution for ensuring quality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 (</a:t>
            </a:r>
            <a:r>
              <a:rPr lang="en-US" dirty="0" err="1"/>
              <a:t>haha</a:t>
            </a:r>
            <a:r>
              <a:rPr lang="en-US" dirty="0"/>
              <a:t>)</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a:p>
            <a:endParaRPr lang="en-US" dirty="0"/>
          </a:p>
          <a:p>
            <a:r>
              <a:rPr lang="en-US" dirty="0"/>
              <a:t>The key idea in agile is being able to continuously evaluate the correctness and quality of software.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Kent Beck was originally working on Agile, he called it "Test first programming" before writing the XP book. But halfway through the book he realized that programming was missing out on much more of what was going on when creating software, and while first is true, it doesn't connect the effect of the testing on the programming - it's not just testing FIRST and then programming, it's using tests to drive your programming. He is one of the biggest promoters of TDD.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more traditional picture of TDD.</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TDD is important in agile, because being able to continuously evaluate the correctness and quality of software is important.</a:t>
            </a:r>
          </a:p>
          <a:p>
            <a:pPr defTabSz="914400">
              <a:lnSpc>
                <a:spcPct val="100000"/>
              </a:lnSpc>
              <a:defRPr sz="1200">
                <a:latin typeface="Calibri"/>
                <a:ea typeface="Calibri"/>
                <a:cs typeface="Calibri"/>
                <a:sym typeface="Calibri"/>
              </a:defRPr>
            </a:pPr>
            <a:r>
              <a:rPr dirty="0"/>
              <a:t>For example, this feeds directly into another key practice to enable agile processes is small, continuous releases.</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This provides the ultimate fast feedback loop: are our customers satisfied? What is the impact of each update in production? We can be agile - releasing frequently, in small batches of updates. Thanks to our automated testing infrastructure (hooray TDD), we can be reasonably confident that we won’t break things when we deploy them.</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Continuous delivery typically involves multiple stages. For example, the graphic on the right of this slide shows the continuous release platform at Facebook, where each change is released directly once it’s merged into the master branch.</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Here’s how it works in the </a:t>
            </a:r>
            <a:r>
              <a:rPr dirty="0" err="1"/>
              <a:t>facebook</a:t>
            </a:r>
            <a:r>
              <a:rPr dirty="0"/>
              <a:t> figure: First, the changes go through a series of automated internal tests (again, hooray TDD), once they pass those they are merged into the master branch. Then, it’s pushed to </a:t>
            </a:r>
            <a:r>
              <a:rPr dirty="0" err="1"/>
              <a:t>facebook</a:t>
            </a:r>
            <a:r>
              <a:rPr dirty="0"/>
              <a:t> employees, and there are monitoring systems to identify if there are problems; if so there is an “emergency stop” button that prevents the change from moving forward. The scope of a problem is limited to only your employee’s interaction with the app here though, so it’s not a big deal. Then if OK, the change is pushed to 2% of production users, where again there is considerable monitoring. Then, it rolls out to 100% of production, where there are still monitoring systems in place to automatically roll back as needed. Not EVERY change goes straight through, though: as they are building and deploying whole new features, the individual changes that make up those features are kept together, </a:t>
            </a:r>
            <a:r>
              <a:rPr dirty="0" err="1"/>
              <a:t>nto</a:t>
            </a:r>
            <a:r>
              <a:rPr dirty="0"/>
              <a:t> deployed until the feature is ready to be released to a set of users.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Discuss how waterfall improves over code + fix</a:t>
            </a:r>
          </a:p>
          <a:p>
            <a:pPr lvl="1" rtl="0" fontAlgn="base"/>
            <a:r>
              <a:rPr lang="en-US" sz="1200" b="0" i="0" u="none" strike="noStrike" kern="1200" dirty="0">
                <a:solidFill>
                  <a:schemeClr val="tx1"/>
                </a:solidFill>
                <a:effectLst/>
                <a:latin typeface="+mn-lt"/>
                <a:ea typeface="+mn-ea"/>
                <a:cs typeface="+mn-cs"/>
              </a:rPr>
              <a:t>Organization</a:t>
            </a:r>
          </a:p>
          <a:p>
            <a:pPr lvl="1" rtl="0" fontAlgn="base"/>
            <a:r>
              <a:rPr lang="en-US" sz="1200" b="0" i="0" u="none" strike="noStrike" kern="1200" dirty="0">
                <a:solidFill>
                  <a:schemeClr val="tx1"/>
                </a:solidFill>
                <a:effectLst/>
                <a:latin typeface="+mn-lt"/>
                <a:ea typeface="+mn-ea"/>
                <a:cs typeface="+mn-cs"/>
              </a:rPr>
              <a:t>Formal QA process - can conduct QA at each level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Division of labor: senior architects do planning and modeling, junior do construction + QA</a:t>
            </a:r>
          </a:p>
          <a:p>
            <a:pPr rtl="0" fontAlgn="base"/>
            <a:r>
              <a:rPr lang="en-US" sz="1200" b="0" i="0" u="none" strike="noStrike" kern="1200" dirty="0">
                <a:solidFill>
                  <a:schemeClr val="tx1"/>
                </a:solidFill>
                <a:effectLst/>
                <a:latin typeface="+mn-lt"/>
                <a:ea typeface="+mn-ea"/>
                <a:cs typeface="+mn-cs"/>
              </a:rPr>
              <a:t>Division of labor: might even have some external consultants/auditors who work through your requirements, too</a:t>
            </a:r>
          </a:p>
          <a:p>
            <a:pPr rtl="0" fontAlgn="base"/>
            <a:r>
              <a:rPr lang="en-US" sz="1200" b="0" i="0" u="none" strike="noStrike" kern="1200" dirty="0">
                <a:solidFill>
                  <a:schemeClr val="tx1"/>
                </a:solidFill>
                <a:effectLst/>
                <a:latin typeface="+mn-lt"/>
                <a:ea typeface="+mn-ea"/>
                <a:cs typeface="+mn-cs"/>
              </a:rPr>
              <a:t>Discussion point: is this division of labor good?</a:t>
            </a:r>
          </a:p>
          <a:p>
            <a:r>
              <a:rPr lang="en-US" dirty="0"/>
              <a:t>	Do we all agree that the senior </a:t>
            </a:r>
            <a:r>
              <a:rPr lang="en-US" dirty="0" err="1"/>
              <a:t>devs</a:t>
            </a:r>
            <a:r>
              <a:rPr lang="en-US" dirty="0"/>
              <a:t> should be doing design, junior the QA?</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24144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Emphasize that each phase produces some artifact:</a:t>
            </a: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requires *extremely* thorough planning, because you will not proceed to the next step until you are certain that those artifacts are correct. There is no room for interpretation or variance.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48995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r>
              <a:rPr lang="en-US" sz="1200" b="0" i="0" u="none" strike="noStrike" kern="1200" dirty="0">
                <a:solidFill>
                  <a:schemeClr val="tx1"/>
                </a:solidFill>
                <a:effectLst/>
                <a:latin typeface="+mn-lt"/>
                <a:ea typeface="+mn-ea"/>
                <a:cs typeface="+mn-cs"/>
              </a:rPr>
              <a:t>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Very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plan, so once we come up with the plan, that plan can not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assumption: cost to make a change or fix a defect grows exponentially over time - the usual kind of big curve that everyone wants to shift left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Nerdy bit: This process draws on classic industrial engineering principles developed by Frederick Taylor; one of the key pieces that everyone needs to understand is that you have a </a:t>
            </a:r>
            <a:r>
              <a:rPr lang="en-US" sz="1200" b="0" i="1" u="none" strike="noStrike" kern="1200" dirty="0">
                <a:solidFill>
                  <a:schemeClr val="tx1"/>
                </a:solidFill>
                <a:effectLst/>
                <a:latin typeface="+mn-lt"/>
                <a:ea typeface="+mn-ea"/>
                <a:cs typeface="+mn-cs"/>
              </a:rPr>
              <a:t>separate</a:t>
            </a:r>
            <a:r>
              <a:rPr lang="en-US" sz="1200" b="0" i="0" u="none" strike="noStrike" kern="1200" dirty="0">
                <a:solidFill>
                  <a:schemeClr val="tx1"/>
                </a:solidFill>
                <a:effectLst/>
                <a:latin typeface="+mn-lt"/>
                <a:ea typeface="+mn-ea"/>
                <a:cs typeface="+mn-cs"/>
              </a:rPr>
              <a:t> QA team that performs QA </a:t>
            </a:r>
            <a:r>
              <a:rPr lang="en-US" sz="1200" b="0" i="1" u="none" strike="noStrike" kern="1200" dirty="0">
                <a:solidFill>
                  <a:schemeClr val="tx1"/>
                </a:solidFill>
                <a:effectLst/>
                <a:latin typeface="+mn-lt"/>
                <a:ea typeface="+mn-ea"/>
                <a:cs typeface="+mn-cs"/>
              </a:rPr>
              <a:t>at each phase of the process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5893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r>
              <a:rPr lang="en-GB" altLang="en-US" sz="2400" dirty="0"/>
              <a:t>But few business systems have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87688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5/15/2026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5/15/2026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5/15/2026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5/15/2026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5/15/2026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5/15/2026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5/15/2026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5/15/2026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5/15/2026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5/15/2026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5/15/2026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5/15/2026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5/15/2026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7.2: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Bhutta</a:t>
            </a:r>
            <a:endParaRPr lang="en-US" sz="2400" dirty="0"/>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normAutofit/>
          </a:bodyPr>
          <a:lstStyle/>
          <a:p>
            <a:r>
              <a:rPr lang="en-US" sz="3200" dirty="0"/>
              <a:t>Iterative Process (~1980s) are Waterfall Variations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10</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200" dirty="0"/>
              <a:t>Agile Manifesto (~2000)</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11</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200" dirty="0"/>
              <a:t>Warning: Agile can be a buzzword</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12</a:t>
            </a:fld>
            <a:endParaRPr lang="en-US" dirty="0"/>
          </a:p>
        </p:txBody>
      </p:sp>
      <p:pic>
        <p:nvPicPr>
          <p:cNvPr id="3" name="Image" descr="Image">
            <a:extLst>
              <a:ext uri="{FF2B5EF4-FFF2-40B4-BE49-F238E27FC236}">
                <a16:creationId xmlns:a16="http://schemas.microsoft.com/office/drawing/2014/main" id="{DA4ACFE9-CC7F-8C8C-A798-8CB63CF4395F}"/>
              </a:ext>
            </a:extLst>
          </p:cNvPr>
          <p:cNvPicPr>
            <a:picLocks noChangeAspect="1"/>
          </p:cNvPicPr>
          <p:nvPr/>
        </p:nvPicPr>
        <p:blipFill>
          <a:blip r:embed="rId3"/>
          <a:stretch>
            <a:fillRect/>
          </a:stretch>
        </p:blipFill>
        <p:spPr>
          <a:xfrm>
            <a:off x="1266409" y="1640464"/>
            <a:ext cx="7043057" cy="4898448"/>
          </a:xfrm>
          <a:prstGeom prst="rect">
            <a:avLst/>
          </a:prstGeom>
          <a:ln w="25400">
            <a:solidFill>
              <a:srgbClr val="000000"/>
            </a:solidFill>
            <a:miter lim="400000"/>
          </a:ln>
        </p:spPr>
      </p:pic>
    </p:spTree>
    <p:extLst>
      <p:ext uri="{BB962C8B-B14F-4D97-AF65-F5344CB8AC3E}">
        <p14:creationId xmlns:p14="http://schemas.microsoft.com/office/powerpoint/2010/main" val="171738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normAutofit/>
          </a:bodyPr>
          <a:lstStyle/>
          <a:p>
            <a:r>
              <a:rPr lang="en-US" sz="3200" dirty="0"/>
              <a:t>The Agile Model Reduces Risk by Embracing Change</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p:txBody>
          <a:bodyPr>
            <a:normAutofit lnSpcReduction="10000"/>
          </a:bodyPr>
          <a:lstStyle/>
          <a:p>
            <a:r>
              <a:rPr lang="en-US" dirty="0"/>
              <a:t>The Waterfall philosophy: </a:t>
            </a:r>
          </a:p>
          <a:p>
            <a:pPr lvl="1"/>
            <a:r>
              <a:rPr lang="en-US" b="0" i="0" u="none" strike="noStrike" kern="1200" dirty="0">
                <a:solidFill>
                  <a:schemeClr val="tx1"/>
                </a:solidFill>
                <a:effectLst/>
                <a:latin typeface="+mn-lt"/>
                <a:ea typeface="+mn-ea"/>
                <a:cs typeface="+mn-cs"/>
              </a:rPr>
              <a:t>"The project is too large and complex, and it will take months (or years!) to plan, so once we come up with the plan, that plan can not change"</a:t>
            </a:r>
            <a:r>
              <a:rPr lang="en-US" dirty="0"/>
              <a:t> </a:t>
            </a:r>
          </a:p>
          <a:p>
            <a:pPr lvl="1"/>
            <a:r>
              <a:rPr lang="en-US" dirty="0"/>
              <a:t>Reduce risk by proceeding in stages</a:t>
            </a:r>
          </a:p>
          <a:p>
            <a:r>
              <a:rPr lang="en-US" dirty="0"/>
              <a:t>The Agile philosophy:</a:t>
            </a:r>
          </a:p>
          <a:p>
            <a:pPr lvl="1"/>
            <a:r>
              <a:rPr lang="en-US" sz="2400" b="0" i="0" u="none" strike="noStrike" kern="1200" dirty="0">
                <a:solidFill>
                  <a:schemeClr val="tx1"/>
                </a:solidFill>
                <a:effectLst/>
                <a:latin typeface="+mn-lt"/>
                <a:ea typeface="+mn-ea"/>
                <a:cs typeface="+mn-cs"/>
              </a:rPr>
              <a:t>The project is too large and complex, it is unlikely that we will know exactly what we need right now, and to some extent, we are inventing something new. We think that as we make it, we will figure it out as we go”</a:t>
            </a:r>
          </a:p>
          <a:p>
            <a:pPr lvl="1"/>
            <a:r>
              <a:rPr lang="en-US" dirty="0"/>
              <a:t>Reduce risk by limiting time on any one stage; then reassess. (“time-boxing”)</a:t>
            </a:r>
          </a:p>
          <a:p>
            <a:pPr lvl="1"/>
            <a:endParaRPr lang="en-US" dirty="0"/>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88527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normAutofit/>
          </a:bodyPr>
          <a:lstStyle/>
          <a:p>
            <a:r>
              <a:rPr lang="en-US" sz="3200" dirty="0"/>
              <a:t>Agile improves on other approaches</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idx="1"/>
          </p:nvPr>
        </p:nvSpPr>
        <p:spPr/>
        <p:txBody>
          <a:bodyPr>
            <a:normAutofit fontScale="92500" lnSpcReduction="1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4" name="Rectangle: Rounded Corners 3">
            <a:extLst>
              <a:ext uri="{FF2B5EF4-FFF2-40B4-BE49-F238E27FC236}">
                <a16:creationId xmlns:a16="http://schemas.microsoft.com/office/drawing/2014/main" id="{765CE10A-F251-AEFC-194D-775452383E38}"/>
              </a:ext>
            </a:extLst>
          </p:cNvPr>
          <p:cNvSpPr/>
          <p:nvPr/>
        </p:nvSpPr>
        <p:spPr>
          <a:xfrm>
            <a:off x="5950224" y="5774669"/>
            <a:ext cx="3366053" cy="946806"/>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Or only as much documentation as you really need.</a:t>
            </a:r>
          </a:p>
        </p:txBody>
      </p:sp>
    </p:spTree>
    <p:extLst>
      <p:ext uri="{BB962C8B-B14F-4D97-AF65-F5344CB8AC3E}">
        <p14:creationId xmlns:p14="http://schemas.microsoft.com/office/powerpoint/2010/main" val="19958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normAutofit/>
          </a:bodyPr>
          <a:lstStyle/>
          <a:p>
            <a:r>
              <a:rPr lang="en-US" sz="3200"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idx="1"/>
          </p:nvPr>
        </p:nvSpPr>
        <p:spPr/>
        <p:txBody>
          <a:bodyPr>
            <a:normAutofit fontScale="92500" lnSpcReduction="10000"/>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normAutofit/>
          </a:bodyPr>
          <a:lstStyle/>
          <a:p>
            <a:r>
              <a:rPr lang="en-US" sz="3200" dirty="0"/>
              <a:t>Agile requires quality assurance processes</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a:xfrm>
            <a:off x="838199" y="1500160"/>
            <a:ext cx="8849139" cy="4351338"/>
          </a:xfrm>
        </p:spPr>
        <p:txBody>
          <a:bodyPr>
            <a:normAutofit/>
          </a:bodyPr>
          <a:lstStyle/>
          <a:p>
            <a:r>
              <a:rPr lang="en-US" dirty="0"/>
              <a:t>Quality is everyone’s responsibility</a:t>
            </a:r>
            <a:endParaRPr lang="en-US" b="0" i="0" u="none" strike="noStrike" kern="1200" dirty="0">
              <a:solidFill>
                <a:schemeClr val="tx1"/>
              </a:solidFill>
              <a:effectLst/>
              <a:latin typeface="+mn-lt"/>
              <a:ea typeface="+mn-ea"/>
              <a:cs typeface="+mn-cs"/>
            </a:endParaRPr>
          </a:p>
          <a:p>
            <a:r>
              <a:rPr lang="en-US" dirty="0"/>
              <a:t>Multiple processes work together to ensure quality: </a:t>
            </a:r>
          </a:p>
          <a:p>
            <a:pPr lvl="1"/>
            <a:r>
              <a:rPr lang="en-US" b="0" i="0" u="none" strike="noStrike" kern="1200" dirty="0">
                <a:solidFill>
                  <a:schemeClr val="tx1"/>
                </a:solidFill>
                <a:effectLst/>
                <a:latin typeface="+mn-lt"/>
                <a:ea typeface="+mn-ea"/>
                <a:cs typeface="+mn-cs"/>
              </a:rPr>
              <a:t>unit testing/TDD</a:t>
            </a:r>
          </a:p>
          <a:p>
            <a:pPr lvl="1"/>
            <a:r>
              <a:rPr lang="en-US" b="0" i="0" u="none" strike="noStrike" kern="1200" dirty="0">
                <a:solidFill>
                  <a:schemeClr val="tx1"/>
                </a:solidFill>
                <a:effectLst/>
                <a:latin typeface="+mn-lt"/>
                <a:ea typeface="+mn-ea"/>
                <a:cs typeface="+mn-cs"/>
              </a:rPr>
              <a:t>mix of unit tests &amp; integration tests (we'll see more of this)</a:t>
            </a:r>
          </a:p>
          <a:p>
            <a:pPr lvl="1"/>
            <a:r>
              <a:rPr lang="en-US" b="0" i="0" u="none" strike="noStrike" kern="1200" dirty="0">
                <a:solidFill>
                  <a:schemeClr val="tx1"/>
                </a:solidFill>
                <a:effectLst/>
                <a:latin typeface="+mn-lt"/>
                <a:ea typeface="+mn-ea"/>
                <a:cs typeface="+mn-cs"/>
              </a:rPr>
              <a:t>code review</a:t>
            </a:r>
          </a:p>
          <a:p>
            <a:pPr lvl="1"/>
            <a:r>
              <a:rPr lang="en-US" b="0" i="0" u="none" strike="noStrike" kern="1200" dirty="0">
                <a:solidFill>
                  <a:schemeClr val="tx1"/>
                </a:solidFill>
                <a:effectLst/>
                <a:latin typeface="+mn-lt"/>
                <a:ea typeface="+mn-ea"/>
                <a:cs typeface="+mn-cs"/>
              </a:rPr>
              <a:t>continuous integration </a:t>
            </a:r>
          </a:p>
          <a:p>
            <a:pPr lvl="1"/>
            <a:r>
              <a:rPr lang="en-US" b="0" i="0" u="none" strike="noStrike" kern="1200" dirty="0">
                <a:solidFill>
                  <a:schemeClr val="tx1"/>
                </a:solidFill>
                <a:effectLst/>
                <a:latin typeface="+mn-lt"/>
                <a:ea typeface="+mn-ea"/>
                <a:cs typeface="+mn-cs"/>
              </a:rPr>
              <a:t>continuous deployment (A/B, canaries, etc.)</a:t>
            </a:r>
          </a:p>
          <a:p>
            <a:pPr lvl="1"/>
            <a:r>
              <a:rPr lang="en-US" b="0" i="0" u="none" strike="noStrike" kern="1200" dirty="0">
                <a:solidFill>
                  <a:schemeClr val="tx1"/>
                </a:solidFill>
                <a:effectLst/>
                <a:latin typeface="+mn-lt"/>
                <a:ea typeface="+mn-ea"/>
                <a:cs typeface="+mn-cs"/>
              </a:rPr>
              <a:t>quality includes non-functional requirements (resource consumption, response time) or generally speaking extensibility, maintainability, etc.</a:t>
            </a:r>
            <a:r>
              <a:rPr lang="en-US" dirty="0"/>
              <a:t> </a:t>
            </a:r>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563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BGRectangle"/>
          <p:cNvSpPr/>
          <p:nvPr/>
        </p:nvSpPr>
        <p:spPr>
          <a:xfrm>
            <a:off x="-1" y="-6182"/>
            <a:ext cx="12188953" cy="68580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pic>
        <p:nvPicPr>
          <p:cNvPr id="478" name="Picture 2" descr="Picture 2"/>
          <p:cNvPicPr>
            <a:picLocks noChangeAspect="1"/>
          </p:cNvPicPr>
          <p:nvPr/>
        </p:nvPicPr>
        <p:blipFill>
          <a:blip r:embed="rId3"/>
          <a:srcRect t="16220" b="27600"/>
          <a:stretch>
            <a:fillRect/>
          </a:stretch>
        </p:blipFill>
        <p:spPr>
          <a:xfrm>
            <a:off x="21" y="11"/>
            <a:ext cx="12188932" cy="4570848"/>
          </a:xfrm>
          <a:prstGeom prst="rect">
            <a:avLst/>
          </a:prstGeom>
          <a:ln w="12700">
            <a:miter lim="400000"/>
          </a:ln>
        </p:spPr>
      </p:pic>
      <p:sp>
        <p:nvSpPr>
          <p:cNvPr id="479" name="!!Rectangle"/>
          <p:cNvSpPr/>
          <p:nvPr/>
        </p:nvSpPr>
        <p:spPr>
          <a:xfrm>
            <a:off x="0" y="4572457"/>
            <a:ext cx="12192000" cy="2285544"/>
          </a:xfrm>
          <a:prstGeom prst="rect">
            <a:avLst/>
          </a:prstGeom>
          <a:solidFill>
            <a:srgbClr val="404040"/>
          </a:solidFill>
          <a:ln w="12700">
            <a:miter lim="400000"/>
          </a:ln>
        </p:spPr>
        <p:txBody>
          <a:bodyPr tIns="45720" bIns="45720" anchor="ctr"/>
          <a:lstStyle/>
          <a:p>
            <a:pPr>
              <a:defRPr sz="3600">
                <a:solidFill>
                  <a:srgbClr val="FFFFFF"/>
                </a:solidFill>
                <a:latin typeface="Tw Cen MT"/>
                <a:ea typeface="Tw Cen MT"/>
                <a:cs typeface="Tw Cen MT"/>
                <a:sym typeface="Tw Cen MT"/>
              </a:defRPr>
            </a:pPr>
            <a:endParaRPr/>
          </a:p>
        </p:txBody>
      </p:sp>
      <p:sp>
        <p:nvSpPr>
          <p:cNvPr id="480" name="Title 1"/>
          <p:cNvSpPr txBox="1">
            <a:spLocks noGrp="1"/>
          </p:cNvSpPr>
          <p:nvPr>
            <p:ph type="title"/>
          </p:nvPr>
        </p:nvSpPr>
        <p:spPr>
          <a:xfrm>
            <a:off x="3924671" y="5091762"/>
            <a:ext cx="7834194" cy="1264589"/>
          </a:xfrm>
          <a:prstGeom prst="rect">
            <a:avLst/>
          </a:prstGeom>
        </p:spPr>
        <p:txBody>
          <a:bodyPr anchor="ctr">
            <a:noAutofit/>
          </a:bodyPr>
          <a:lstStyle>
            <a:lvl1pPr defTabSz="1426463">
              <a:defRPr sz="6551">
                <a:solidFill>
                  <a:srgbClr val="FFFFFF"/>
                </a:solidFill>
                <a:latin typeface="Calibri Light"/>
                <a:ea typeface="Calibri Light"/>
                <a:cs typeface="Calibri Light"/>
                <a:sym typeface="Calibri Light"/>
              </a:defRPr>
            </a:lvl1pPr>
          </a:lstStyle>
          <a:p>
            <a:r>
              <a:rPr sz="3000" dirty="0"/>
              <a:t>Agile Empowers Workers to </a:t>
            </a:r>
            <a:r>
              <a:rPr sz="3000" dirty="0">
                <a:solidFill>
                  <a:srgbClr val="FF0000"/>
                </a:solidFill>
              </a:rPr>
              <a:t>Improve Processes</a:t>
            </a:r>
            <a:r>
              <a:rPr sz="3000" dirty="0"/>
              <a:t>: Toyota Production System (1990’s)</a:t>
            </a:r>
          </a:p>
        </p:txBody>
      </p:sp>
      <p:sp>
        <p:nvSpPr>
          <p:cNvPr id="481" name="!!Line"/>
          <p:cNvSpPr/>
          <p:nvPr/>
        </p:nvSpPr>
        <p:spPr>
          <a:xfrm>
            <a:off x="3795900" y="5264106"/>
            <a:ext cx="12701" cy="9144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sp>
        <p:nvSpPr>
          <p:cNvPr id="482" name="Slide Number Placeholder 3"/>
          <p:cNvSpPr txBox="1">
            <a:spLocks noGrp="1"/>
          </p:cNvSpPr>
          <p:nvPr>
            <p:ph type="sldNum" sz="quarter" idx="2"/>
          </p:nvPr>
        </p:nvSpPr>
        <p:spPr>
          <a:xfrm>
            <a:off x="22207503" y="12800827"/>
            <a:ext cx="495646"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fld id="{86CB4B4D-7CA3-9044-876B-883B54F8677D}" type="slidenum">
              <a:rPr lang="en-US" smtClean="0"/>
              <a:pPr alg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normAutofit/>
          </a:bodyPr>
          <a:lstStyle/>
          <a:p>
            <a:r>
              <a:rPr lang="en-US" sz="3200"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
        <p:nvSpPr>
          <p:cNvPr id="23" name="Content Placeholder 8">
            <a:extLst>
              <a:ext uri="{FF2B5EF4-FFF2-40B4-BE49-F238E27FC236}">
                <a16:creationId xmlns:a16="http://schemas.microsoft.com/office/drawing/2014/main" id="{5C0ABB51-FA97-2C18-8708-DB60F3B2B228}"/>
              </a:ext>
            </a:extLst>
          </p:cNvPr>
          <p:cNvSpPr>
            <a:spLocks noGrp="1"/>
          </p:cNvSpPr>
          <p:nvPr>
            <p:ph sz="half" idx="1"/>
          </p:nvPr>
        </p:nvSpPr>
        <p:spPr>
          <a:xfrm>
            <a:off x="838200" y="6189707"/>
            <a:ext cx="6581931" cy="521596"/>
          </a:xfrm>
        </p:spPr>
        <p:txBody>
          <a:bodyPr>
            <a:normAutofit/>
          </a:bodyPr>
          <a:lstStyle/>
          <a:p>
            <a:pPr marL="0" indent="0">
              <a:buNone/>
            </a:pPr>
            <a:r>
              <a:rPr lang="en-US" dirty="0">
                <a:solidFill>
                  <a:srgbClr val="FF0000"/>
                </a:solidFill>
              </a:rPr>
              <a:t>Key Idea</a:t>
            </a:r>
            <a:r>
              <a:rPr lang="en-US" dirty="0"/>
              <a:t>: Small Continuous Releases</a:t>
            </a:r>
          </a:p>
        </p:txBody>
      </p:sp>
    </p:spTree>
    <p:extLst>
      <p:ext uri="{BB962C8B-B14F-4D97-AF65-F5344CB8AC3E}">
        <p14:creationId xmlns:p14="http://schemas.microsoft.com/office/powerpoint/2010/main" val="1531731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normAutofit/>
          </a:bodyPr>
          <a:lstStyle/>
          <a:p>
            <a:r>
              <a:rPr lang="en-US" sz="3200"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the next module</a:t>
            </a:r>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19</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normAutofit/>
          </a:bodyPr>
          <a:lstStyle/>
          <a:p>
            <a:r>
              <a:rPr lang="en-US" sz="3200"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normAutofit/>
          </a:bodyPr>
          <a:lstStyle/>
          <a:p>
            <a:r>
              <a:rPr lang="en-US" sz="3200"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20</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itle 1"/>
          <p:cNvSpPr txBox="1">
            <a:spLocks noGrp="1"/>
          </p:cNvSpPr>
          <p:nvPr>
            <p:ph type="title"/>
          </p:nvPr>
        </p:nvSpPr>
        <p:spPr>
          <a:prstGeom prst="rect">
            <a:avLst/>
          </a:prstGeom>
        </p:spPr>
        <p:txBody>
          <a:bodyPr>
            <a:normAutofit/>
          </a:bodyPr>
          <a:lstStyle/>
          <a:p>
            <a:r>
              <a:rPr lang="en-US" sz="3200" dirty="0"/>
              <a:t>Code Review is an Agile Practice that’s used to Refactor</a:t>
            </a:r>
          </a:p>
        </p:txBody>
      </p:sp>
      <p:sp>
        <p:nvSpPr>
          <p:cNvPr id="529" name="Content Placeholder 2"/>
          <p:cNvSpPr txBox="1">
            <a:spLocks noGrp="1"/>
          </p:cNvSpPr>
          <p:nvPr>
            <p:ph idx="1"/>
          </p:nvPr>
        </p:nvSpPr>
        <p:spPr>
          <a:xfrm>
            <a:off x="838200" y="1500160"/>
            <a:ext cx="9379688" cy="4351338"/>
          </a:xfrm>
          <a:prstGeom prst="rect">
            <a:avLst/>
          </a:prstGeom>
        </p:spPr>
        <p:txBody>
          <a:bodyPr/>
          <a:lstStyle/>
          <a:p>
            <a:r>
              <a:rPr lang="en-US" dirty="0"/>
              <a:t>A code review is the process in which the author of some code is asked to explain it to their peers:</a:t>
            </a:r>
          </a:p>
          <a:p>
            <a:pPr lvl="1"/>
            <a:r>
              <a:rPr lang="en-US" dirty="0"/>
              <a:t>What purpose the code has;</a:t>
            </a:r>
          </a:p>
          <a:p>
            <a:pPr lvl="1"/>
            <a:r>
              <a:rPr lang="en-US" dirty="0"/>
              <a:t>How the code accomplishes this purpose;</a:t>
            </a:r>
          </a:p>
          <a:p>
            <a:pPr lvl="1"/>
            <a:r>
              <a:rPr lang="en-US" dirty="0"/>
              <a:t>How the author is confident of this information,</a:t>
            </a:r>
          </a:p>
          <a:p>
            <a:pPr lvl="2"/>
            <a:r>
              <a:rPr lang="en-US" dirty="0"/>
              <a:t>E.g., show results of running tests (CI results)</a:t>
            </a:r>
          </a:p>
          <a:p>
            <a:r>
              <a:rPr lang="en-US" dirty="0"/>
              <a:t>A code review often concerns a code change (“diff”)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normAutofit/>
          </a:bodyPr>
          <a:lstStyle/>
          <a:p>
            <a:r>
              <a:rPr lang="en-US" sz="3200" dirty="0"/>
              <a:t>Agility and You</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normAutofit/>
          </a:bodyPr>
          <a:lstStyle/>
          <a:p>
            <a:r>
              <a:rPr lang="en-US" dirty="0"/>
              <a:t>In your project, you can display agility in some of the following ways:</a:t>
            </a:r>
          </a:p>
          <a:p>
            <a:pPr lvl="1"/>
            <a:r>
              <a:rPr lang="en-US" dirty="0"/>
              <a:t>Renegotiate specs</a:t>
            </a:r>
          </a:p>
          <a:p>
            <a:pPr lvl="1"/>
            <a:r>
              <a:rPr lang="en-US" dirty="0"/>
              <a:t>Reorder priorities</a:t>
            </a:r>
          </a:p>
          <a:p>
            <a:pPr lvl="1"/>
            <a:r>
              <a:rPr lang="en-US" dirty="0"/>
              <a:t>Alter implementation strategy</a:t>
            </a:r>
          </a:p>
          <a:p>
            <a:pPr lvl="1"/>
            <a:r>
              <a:rPr lang="en-US" dirty="0"/>
              <a:t>Improve team communication patterns</a:t>
            </a:r>
          </a:p>
          <a:p>
            <a:r>
              <a:rPr lang="en-US" dirty="0"/>
              <a:t>If you are agile, you can adjust these things to deliver your product on time and get a good grade </a:t>
            </a:r>
            <a:r>
              <a:rPr lang="en-US" dirty="0">
                <a:sym typeface="Wingdings" panose="05000000000000000000" pitchFamily="2" charset="2"/>
              </a:rPr>
              <a:t></a:t>
            </a:r>
            <a:endParaRPr lang="en-US" dirty="0"/>
          </a:p>
          <a:p>
            <a:endParaRPr lang="en-US" dirty="0"/>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normAutofit/>
          </a:bodyPr>
          <a:lstStyle/>
          <a:p>
            <a:r>
              <a:rPr lang="en-US" sz="3200"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23</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normAutofit/>
          </a:bodyPr>
          <a:lstStyle/>
          <a:p>
            <a:r>
              <a:rPr lang="en-US" sz="3200"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4</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B04-643E-DE44-B8A2-A1D4165DDF36}"/>
              </a:ext>
            </a:extLst>
          </p:cNvPr>
          <p:cNvSpPr>
            <a:spLocks noGrp="1"/>
          </p:cNvSpPr>
          <p:nvPr>
            <p:ph type="title"/>
          </p:nvPr>
        </p:nvSpPr>
        <p:spPr>
          <a:xfrm>
            <a:off x="838200" y="18255"/>
            <a:ext cx="10708758" cy="1325563"/>
          </a:xfrm>
        </p:spPr>
        <p:txBody>
          <a:bodyPr>
            <a:normAutofit/>
          </a:bodyPr>
          <a:lstStyle/>
          <a:p>
            <a:r>
              <a:rPr lang="en-US" sz="3200" dirty="0"/>
              <a:t>Waterfall Process Improves on Code + Fix (~1970s)</a:t>
            </a:r>
          </a:p>
        </p:txBody>
      </p:sp>
      <p:sp>
        <p:nvSpPr>
          <p:cNvPr id="3" name="Content Placeholder 2">
            <a:extLst>
              <a:ext uri="{FF2B5EF4-FFF2-40B4-BE49-F238E27FC236}">
                <a16:creationId xmlns:a16="http://schemas.microsoft.com/office/drawing/2014/main" id="{FBFD1130-7D13-E04D-AC70-7C5E5FB4AEE8}"/>
              </a:ext>
            </a:extLst>
          </p:cNvPr>
          <p:cNvSpPr>
            <a:spLocks noGrp="1"/>
          </p:cNvSpPr>
          <p:nvPr>
            <p:ph idx="1"/>
          </p:nvPr>
        </p:nvSpPr>
        <p:spPr>
          <a:xfrm>
            <a:off x="631020" y="3354618"/>
            <a:ext cx="7887346" cy="2718949"/>
          </a:xfrm>
        </p:spPr>
        <p:txBody>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
        <p:nvSpPr>
          <p:cNvPr id="4" name="Slide Number Placeholder 3">
            <a:extLst>
              <a:ext uri="{FF2B5EF4-FFF2-40B4-BE49-F238E27FC236}">
                <a16:creationId xmlns:a16="http://schemas.microsoft.com/office/drawing/2014/main" id="{9CAAAFE3-22BF-0549-8E86-E5DA2351291A}"/>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5" name="Group 2">
            <a:extLst>
              <a:ext uri="{FF2B5EF4-FFF2-40B4-BE49-F238E27FC236}">
                <a16:creationId xmlns:a16="http://schemas.microsoft.com/office/drawing/2014/main" id="{46E691D7-03B7-6347-99BA-2D7A11643644}"/>
              </a:ext>
            </a:extLst>
          </p:cNvPr>
          <p:cNvGrpSpPr>
            <a:grpSpLocks/>
          </p:cNvGrpSpPr>
          <p:nvPr/>
        </p:nvGrpSpPr>
        <p:grpSpPr bwMode="auto">
          <a:xfrm>
            <a:off x="4574693" y="1745586"/>
            <a:ext cx="7163839" cy="3613814"/>
            <a:chOff x="485" y="1091"/>
            <a:chExt cx="5080" cy="2776"/>
          </a:xfrm>
        </p:grpSpPr>
        <p:grpSp>
          <p:nvGrpSpPr>
            <p:cNvPr id="6" name="Group 3">
              <a:extLst>
                <a:ext uri="{FF2B5EF4-FFF2-40B4-BE49-F238E27FC236}">
                  <a16:creationId xmlns:a16="http://schemas.microsoft.com/office/drawing/2014/main" id="{DB217FA3-05A8-6545-8D59-EDEAF24807FE}"/>
                </a:ext>
              </a:extLst>
            </p:cNvPr>
            <p:cNvGrpSpPr>
              <a:grpSpLocks/>
            </p:cNvGrpSpPr>
            <p:nvPr/>
          </p:nvGrpSpPr>
          <p:grpSpPr bwMode="auto">
            <a:xfrm>
              <a:off x="485" y="1091"/>
              <a:ext cx="1144" cy="664"/>
              <a:chOff x="244" y="1204"/>
              <a:chExt cx="1144" cy="664"/>
            </a:xfrm>
          </p:grpSpPr>
          <p:sp>
            <p:nvSpPr>
              <p:cNvPr id="19" name="Rectangle 4">
                <a:extLst>
                  <a:ext uri="{FF2B5EF4-FFF2-40B4-BE49-F238E27FC236}">
                    <a16:creationId xmlns:a16="http://schemas.microsoft.com/office/drawing/2014/main" id="{FB7CB92D-FDB4-1049-A471-DCF1179C623C}"/>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Requirements</a:t>
                </a:r>
              </a:p>
            </p:txBody>
          </p:sp>
          <p:sp>
            <p:nvSpPr>
              <p:cNvPr id="20" name="Rectangle 5">
                <a:extLst>
                  <a:ext uri="{FF2B5EF4-FFF2-40B4-BE49-F238E27FC236}">
                    <a16:creationId xmlns:a16="http://schemas.microsoft.com/office/drawing/2014/main" id="{FB71DFFF-C7EF-2A49-ADB8-A62BCA2DE1FE}"/>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Validate</a:t>
                </a:r>
              </a:p>
            </p:txBody>
          </p:sp>
        </p:grpSp>
        <p:sp>
          <p:nvSpPr>
            <p:cNvPr id="7" name="Rectangle 6">
              <a:extLst>
                <a:ext uri="{FF2B5EF4-FFF2-40B4-BE49-F238E27FC236}">
                  <a16:creationId xmlns:a16="http://schemas.microsoft.com/office/drawing/2014/main" id="{356DDF59-FB4D-0644-9506-7691A77B6A1C}"/>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Retirement</a:t>
              </a:r>
            </a:p>
          </p:txBody>
        </p:sp>
        <p:sp>
          <p:nvSpPr>
            <p:cNvPr id="8" name="Rectangle 7">
              <a:extLst>
                <a:ext uri="{FF2B5EF4-FFF2-40B4-BE49-F238E27FC236}">
                  <a16:creationId xmlns:a16="http://schemas.microsoft.com/office/drawing/2014/main" id="{D6773645-6DE9-A64E-B8E1-1EFD9205C28C}"/>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Operations</a:t>
              </a:r>
            </a:p>
          </p:txBody>
        </p:sp>
        <p:grpSp>
          <p:nvGrpSpPr>
            <p:cNvPr id="9" name="Group 8">
              <a:extLst>
                <a:ext uri="{FF2B5EF4-FFF2-40B4-BE49-F238E27FC236}">
                  <a16:creationId xmlns:a16="http://schemas.microsoft.com/office/drawing/2014/main" id="{AF1A8E34-1095-6B4F-8203-5B2D09F2423E}"/>
                </a:ext>
              </a:extLst>
            </p:cNvPr>
            <p:cNvGrpSpPr>
              <a:grpSpLocks/>
            </p:cNvGrpSpPr>
            <p:nvPr/>
          </p:nvGrpSpPr>
          <p:grpSpPr bwMode="auto">
            <a:xfrm>
              <a:off x="3309" y="2051"/>
              <a:ext cx="1144" cy="664"/>
              <a:chOff x="3316" y="2164"/>
              <a:chExt cx="1144" cy="664"/>
            </a:xfrm>
          </p:grpSpPr>
          <p:sp>
            <p:nvSpPr>
              <p:cNvPr id="17" name="Rectangle 9">
                <a:extLst>
                  <a:ext uri="{FF2B5EF4-FFF2-40B4-BE49-F238E27FC236}">
                    <a16:creationId xmlns:a16="http://schemas.microsoft.com/office/drawing/2014/main" id="{0267C310-8F62-7C44-B4AD-0D6974227DB8}"/>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a:t>
                </a:r>
              </a:p>
            </p:txBody>
          </p:sp>
          <p:sp>
            <p:nvSpPr>
              <p:cNvPr id="18" name="Rectangle 10">
                <a:extLst>
                  <a:ext uri="{FF2B5EF4-FFF2-40B4-BE49-F238E27FC236}">
                    <a16:creationId xmlns:a16="http://schemas.microsoft.com/office/drawing/2014/main" id="{ADA40516-A5BF-CA43-864E-4B12D99A135C}"/>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10" name="Group 11">
              <a:extLst>
                <a:ext uri="{FF2B5EF4-FFF2-40B4-BE49-F238E27FC236}">
                  <a16:creationId xmlns:a16="http://schemas.microsoft.com/office/drawing/2014/main" id="{F12FE17E-D1E5-C94F-9F2B-1CC1003BA0F8}"/>
                </a:ext>
              </a:extLst>
            </p:cNvPr>
            <p:cNvGrpSpPr>
              <a:grpSpLocks/>
            </p:cNvGrpSpPr>
            <p:nvPr/>
          </p:nvGrpSpPr>
          <p:grpSpPr bwMode="auto">
            <a:xfrm>
              <a:off x="1781" y="1571"/>
              <a:ext cx="1144" cy="664"/>
              <a:chOff x="1780" y="1684"/>
              <a:chExt cx="1144" cy="664"/>
            </a:xfrm>
          </p:grpSpPr>
          <p:sp>
            <p:nvSpPr>
              <p:cNvPr id="15" name="Rectangle 12">
                <a:extLst>
                  <a:ext uri="{FF2B5EF4-FFF2-40B4-BE49-F238E27FC236}">
                    <a16:creationId xmlns:a16="http://schemas.microsoft.com/office/drawing/2014/main" id="{BAB5B35B-9448-9D44-8A58-D498FC5237A7}"/>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Verify</a:t>
                </a:r>
              </a:p>
            </p:txBody>
          </p:sp>
          <p:sp>
            <p:nvSpPr>
              <p:cNvPr id="16" name="Rectangle 13">
                <a:extLst>
                  <a:ext uri="{FF2B5EF4-FFF2-40B4-BE49-F238E27FC236}">
                    <a16:creationId xmlns:a16="http://schemas.microsoft.com/office/drawing/2014/main" id="{627C2120-A0C7-ED4B-95AB-E1AE437104A9}"/>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11" name="Line 14">
              <a:extLst>
                <a:ext uri="{FF2B5EF4-FFF2-40B4-BE49-F238E27FC236}">
                  <a16:creationId xmlns:a16="http://schemas.microsoft.com/office/drawing/2014/main" id="{94C8B65E-7BC7-5A4D-B4F6-884BEDF41D91}"/>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Line 15">
              <a:extLst>
                <a:ext uri="{FF2B5EF4-FFF2-40B4-BE49-F238E27FC236}">
                  <a16:creationId xmlns:a16="http://schemas.microsoft.com/office/drawing/2014/main" id="{E2C49B73-6156-5045-8B5A-04E4BC2219D8}"/>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6">
              <a:extLst>
                <a:ext uri="{FF2B5EF4-FFF2-40B4-BE49-F238E27FC236}">
                  <a16:creationId xmlns:a16="http://schemas.microsoft.com/office/drawing/2014/main" id="{E3BA0DD1-8946-4645-A1EC-9D4AE1A41E1E}"/>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Line 17">
              <a:extLst>
                <a:ext uri="{FF2B5EF4-FFF2-40B4-BE49-F238E27FC236}">
                  <a16:creationId xmlns:a16="http://schemas.microsoft.com/office/drawing/2014/main" id="{A4F1C7CC-519C-514A-A7FD-B36EC70F329F}"/>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1" name="TextBox 20">
            <a:extLst>
              <a:ext uri="{FF2B5EF4-FFF2-40B4-BE49-F238E27FC236}">
                <a16:creationId xmlns:a16="http://schemas.microsoft.com/office/drawing/2014/main" id="{C98A6A9E-16AB-6736-0919-B984256EBB5F}"/>
              </a:ext>
            </a:extLst>
          </p:cNvPr>
          <p:cNvSpPr txBox="1"/>
          <p:nvPr/>
        </p:nvSpPr>
        <p:spPr>
          <a:xfrm>
            <a:off x="7239241" y="1469569"/>
            <a:ext cx="4839345" cy="349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b="1" i="1" dirty="0">
                <a:solidFill>
                  <a:srgbClr val="FF0000"/>
                </a:solidFill>
                <a:latin typeface="Calibri" panose="020F0502020204030204" pitchFamily="34" charset="0"/>
                <a:cs typeface="Calibri" panose="020F0502020204030204" pitchFamily="34" charset="0"/>
              </a:rPr>
              <a:t>systematic, sequential </a:t>
            </a:r>
            <a:r>
              <a:rPr lang="en-US" dirty="0">
                <a:latin typeface="Calibri" panose="020F0502020204030204" pitchFamily="34" charset="0"/>
                <a:cs typeface="Calibri" panose="020F0502020204030204" pitchFamily="34" charset="0"/>
              </a:rPr>
              <a:t>approach</a:t>
            </a:r>
          </a:p>
        </p:txBody>
      </p:sp>
      <p:sp>
        <p:nvSpPr>
          <p:cNvPr id="22" name="TextBox 21">
            <a:extLst>
              <a:ext uri="{FF2B5EF4-FFF2-40B4-BE49-F238E27FC236}">
                <a16:creationId xmlns:a16="http://schemas.microsoft.com/office/drawing/2014/main" id="{B0900DAC-DFF0-1700-5332-D6B5C41FE00A}"/>
              </a:ext>
            </a:extLst>
          </p:cNvPr>
          <p:cNvSpPr txBox="1"/>
          <p:nvPr/>
        </p:nvSpPr>
        <p:spPr>
          <a:xfrm>
            <a:off x="7208955" y="1801694"/>
            <a:ext cx="4839345" cy="349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i="1" dirty="0">
                <a:solidFill>
                  <a:srgbClr val="FF0000"/>
                </a:solidFill>
                <a:latin typeface="Calibri" panose="020F0502020204030204" pitchFamily="34" charset="0"/>
                <a:cs typeface="Calibri" panose="020F0502020204030204" pitchFamily="34" charset="0"/>
              </a:rPr>
              <a:t>Quality Assurance</a:t>
            </a:r>
            <a:r>
              <a:rPr lang="en-US" b="1" i="1"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each phase before continuing</a:t>
            </a:r>
          </a:p>
        </p:txBody>
      </p:sp>
    </p:spTree>
    <p:extLst>
      <p:ext uri="{BB962C8B-B14F-4D97-AF65-F5344CB8AC3E}">
        <p14:creationId xmlns:p14="http://schemas.microsoft.com/office/powerpoint/2010/main" val="167917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963278" cy="1956841"/>
          </a:xfrm>
        </p:spPr>
        <p:txBody>
          <a:bodyPr anchor="b">
            <a:normAutofit fontScale="90000"/>
          </a:bodyPr>
          <a:lstStyle/>
          <a:p>
            <a:r>
              <a:rPr lang="en-US" dirty="0"/>
              <a:t>Waterfall Model adds process </a:t>
            </a:r>
            <a:r>
              <a:rPr lang="en-US" i="1" dirty="0"/>
              <a:t>overhead</a:t>
            </a:r>
            <a:r>
              <a:rPr lang="en-US" dirty="0"/>
              <a:t> and produced </a:t>
            </a:r>
            <a:r>
              <a:rPr lang="en-US" i="1" dirty="0"/>
              <a:t>Wasted </a:t>
            </a:r>
            <a:r>
              <a:rPr lang="en-US" dirty="0"/>
              <a:t>Work Product</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79" y="2696722"/>
            <a:ext cx="4670097" cy="3930339"/>
          </a:xfrm>
        </p:spPr>
        <p:txBody>
          <a:bodyPr>
            <a:normAutofit/>
          </a:bodyPr>
          <a:lstStyle/>
          <a:p>
            <a:pPr marL="0" indent="0">
              <a:buNone/>
            </a:pPr>
            <a:r>
              <a:rPr lang="en-US" sz="2400" dirty="0"/>
              <a:t>Since formal quality assurance happens at each phase, it’s necessary to produce extremely detailed documentation (requirements, design, testing) </a:t>
            </a:r>
          </a:p>
          <a:p>
            <a:pPr marL="0" indent="0">
              <a:buNone/>
            </a:pPr>
            <a:r>
              <a:rPr lang="en-US" dirty="0"/>
              <a:t>But</a:t>
            </a:r>
          </a:p>
          <a:p>
            <a:pPr marL="0" indent="0">
              <a:buNone/>
            </a:pPr>
            <a:r>
              <a:rPr lang="en-US" sz="2400" dirty="0"/>
              <a:t>Documentation produced per requirements was never read, Elaborate architectural designs never used</a:t>
            </a:r>
            <a:endParaRPr lang="en-US" sz="2200" dirty="0"/>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37782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normAutofit/>
          </a:bodyPr>
          <a:lstStyle/>
          <a:p>
            <a:r>
              <a:rPr lang="en-US" sz="3200"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22425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CF3-609E-EE4D-8D2E-3D825E6CE212}"/>
              </a:ext>
            </a:extLst>
          </p:cNvPr>
          <p:cNvSpPr>
            <a:spLocks noGrp="1"/>
          </p:cNvSpPr>
          <p:nvPr>
            <p:ph type="title"/>
          </p:nvPr>
        </p:nvSpPr>
        <p:spPr/>
        <p:txBody>
          <a:bodyPr>
            <a:normAutofit/>
          </a:bodyPr>
          <a:lstStyle/>
          <a:p>
            <a:r>
              <a:rPr lang="en-US" sz="3200" dirty="0"/>
              <a:t>Waterfall Model: Risk Assumptions</a:t>
            </a:r>
          </a:p>
        </p:txBody>
      </p:sp>
      <p:sp>
        <p:nvSpPr>
          <p:cNvPr id="4" name="Slide Number Placeholder 3">
            <a:extLst>
              <a:ext uri="{FF2B5EF4-FFF2-40B4-BE49-F238E27FC236}">
                <a16:creationId xmlns:a16="http://schemas.microsoft.com/office/drawing/2014/main" id="{29021430-84E2-0046-8FF2-2A2A0F067DDE}"/>
              </a:ext>
            </a:extLst>
          </p:cNvPr>
          <p:cNvSpPr>
            <a:spLocks noGrp="1"/>
          </p:cNvSpPr>
          <p:nvPr>
            <p:ph type="sldNum" sz="quarter" idx="12"/>
          </p:nvPr>
        </p:nvSpPr>
        <p:spPr/>
        <p:txBody>
          <a:bodyPr/>
          <a:lstStyle/>
          <a:p>
            <a:fld id="{20F37917-FD3A-4669-9018-DA04BCDD3D75}" type="slidenum">
              <a:rPr lang="en-US" smtClean="0"/>
              <a:t>8</a:t>
            </a:fld>
            <a:endParaRPr lang="en-US"/>
          </a:p>
        </p:txBody>
      </p:sp>
      <p:graphicFrame>
        <p:nvGraphicFramePr>
          <p:cNvPr id="8" name="Chart 7">
            <a:extLst>
              <a:ext uri="{FF2B5EF4-FFF2-40B4-BE49-F238E27FC236}">
                <a16:creationId xmlns:a16="http://schemas.microsoft.com/office/drawing/2014/main" id="{46B3348C-825D-2B4A-AA1F-6FAA6DE3EFC8}"/>
              </a:ext>
            </a:extLst>
          </p:cNvPr>
          <p:cNvGraphicFramePr/>
          <p:nvPr>
            <p:extLst>
              <p:ext uri="{D42A27DB-BD31-4B8C-83A1-F6EECF244321}">
                <p14:modId xmlns:p14="http://schemas.microsoft.com/office/powerpoint/2010/main" val="981678068"/>
              </p:ext>
            </p:extLst>
          </p:nvPr>
        </p:nvGraphicFramePr>
        <p:xfrm>
          <a:off x="2032000" y="14471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230D3F-8926-2241-8090-1FEC5931BA80}"/>
              </a:ext>
            </a:extLst>
          </p:cNvPr>
          <p:cNvSpPr txBox="1"/>
          <p:nvPr/>
        </p:nvSpPr>
        <p:spPr>
          <a:xfrm>
            <a:off x="2544679" y="1343818"/>
            <a:ext cx="71026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The cost to fix a defect grows exponentially with each development phase</a:t>
            </a:r>
          </a:p>
        </p:txBody>
      </p:sp>
    </p:spTree>
    <p:extLst>
      <p:ext uri="{BB962C8B-B14F-4D97-AF65-F5344CB8AC3E}">
        <p14:creationId xmlns:p14="http://schemas.microsoft.com/office/powerpoint/2010/main" val="411677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Autofit/>
          </a:bodyPr>
          <a:lstStyle/>
          <a:p>
            <a:r>
              <a:rPr lang="en-US" sz="3200" dirty="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12919</TotalTime>
  <Words>3486</Words>
  <Application>Microsoft Office PowerPoint</Application>
  <PresentationFormat>Widescreen</PresentationFormat>
  <Paragraphs>337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Verdana</vt:lpstr>
      <vt:lpstr>Arial</vt:lpstr>
      <vt:lpstr>Helvetica Neue</vt:lpstr>
      <vt:lpstr>Times New Roman</vt:lpstr>
      <vt:lpstr>Calibri</vt:lpstr>
      <vt:lpstr>Wingdings</vt:lpstr>
      <vt:lpstr>Office Theme</vt:lpstr>
      <vt:lpstr>CS 4530: Fundamentals of Software Engineering Module 7.2: Software Development Processes</vt:lpstr>
      <vt:lpstr>Learning Goals for this Lesson</vt:lpstr>
      <vt:lpstr>Review: How to make sure we are building the right thing</vt:lpstr>
      <vt:lpstr>Software Process: Code + Fix</vt:lpstr>
      <vt:lpstr>Waterfall Process Improves on Code + Fix (~1970s)</vt:lpstr>
      <vt:lpstr>Waterfall Model adds process overhead and produced Wasted Work Product</vt:lpstr>
      <vt:lpstr>Waterfall Model: Applications</vt:lpstr>
      <vt:lpstr>Waterfall Model: Risk Assumptions</vt:lpstr>
      <vt:lpstr>Waterfall Model Reduces Risk by Preventing Change</vt:lpstr>
      <vt:lpstr>Iterative Process (~1980s) are Waterfall Variations</vt:lpstr>
      <vt:lpstr>Agile Manifesto (~2000)</vt:lpstr>
      <vt:lpstr>Warning: Agile can be a buzzword</vt:lpstr>
      <vt:lpstr>The Agile Model Reduces Risk by Embracing Change</vt:lpstr>
      <vt:lpstr>Agile improves on other approaches</vt:lpstr>
      <vt:lpstr>Agile Practice: Everyone is Responsible for Quality</vt:lpstr>
      <vt:lpstr>Agile requires quality assurance processes</vt:lpstr>
      <vt:lpstr>Agile Empowers Workers to Improve Processes: Toyota Production System (1990’s)</vt:lpstr>
      <vt:lpstr>Agile Processes are Iterative</vt:lpstr>
      <vt:lpstr>Agile Processes Reduce Risk by Time Boxing</vt:lpstr>
      <vt:lpstr>Agile Practice: Test Driven Development (TDD)</vt:lpstr>
      <vt:lpstr>Code Review is an Agile Practice that’s used to Refactor</vt:lpstr>
      <vt:lpstr>Agility and You</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6.1: Software Development Processes</dc:title>
  <dc:creator>Mitchell Wand</dc:creator>
  <cp:lastModifiedBy>Bhutta, Adeel</cp:lastModifiedBy>
  <cp:revision>223</cp:revision>
  <dcterms:created xsi:type="dcterms:W3CDTF">2021-01-07T15:19:22Z</dcterms:created>
  <dcterms:modified xsi:type="dcterms:W3CDTF">2026-05-15T13:27:02Z</dcterms:modified>
</cp:coreProperties>
</file>